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1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1" r:id="rId14"/>
    <p:sldId id="266" r:id="rId15"/>
    <p:sldId id="267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12950-76D2-4540-B803-00092FE4ED2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44B4D-C4B6-489D-AEA0-8AA4C1657C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69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11/8/2018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ccE-v6sqdWA&amp;index=7&amp;list=PLZ5FnauyqV35ZlaVvtSDcUDk0ZXSgI7-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www.schooltv.nl/index.php?id=6&amp;tx_ntrmedia_pi1%5BmediaObject%5D=5799&amp;tx_ntrmedia_pi1%5BmyPlaylist%5D=15598&amp;cHash=e9cfaaa2443a27227d2002d7041b014b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9avRKtQ1sA&amp;index=2&amp;list=PLZ5FnauyqV35ZlaVvtSDcUDk0ZXSgI7-w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www.schooltv.nl/index.php?id=6&amp;tx_ntrmedia_pi1%5BmediaObject%5D=5800&amp;tx_ntrmedia_pi1%5BmyPlaylist%5D=15598&amp;cHash=7c15375b827116b92d7d1ff391a6e5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Ordening en evolutie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Thema 4</a:t>
            </a:r>
          </a:p>
        </p:txBody>
      </p:sp>
    </p:spTree>
    <p:extLst>
      <p:ext uri="{BB962C8B-B14F-4D97-AF65-F5344CB8AC3E}">
        <p14:creationId xmlns:p14="http://schemas.microsoft.com/office/powerpoint/2010/main" val="426063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46353" y="1939723"/>
            <a:ext cx="11041555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Doelstelling 5</a:t>
            </a:r>
          </a:p>
          <a:p>
            <a:pPr marL="68580" indent="0">
              <a:buNone/>
            </a:pPr>
            <a:r>
              <a:rPr lang="nl-NL" b="1" dirty="0"/>
              <a:t>Je kunt omschrijven wat </a:t>
            </a:r>
            <a:r>
              <a:rPr lang="nl-NL" b="1" dirty="0" err="1"/>
              <a:t>fossielem</a:t>
            </a:r>
            <a:r>
              <a:rPr lang="nl-NL" b="1" dirty="0"/>
              <a:t> hebben bijgedragen aan de evolutietheorie.</a:t>
            </a:r>
          </a:p>
          <a:p>
            <a:r>
              <a:rPr lang="nl-NL" b="1" dirty="0"/>
              <a:t>Doelstelling 6</a:t>
            </a:r>
          </a:p>
          <a:p>
            <a:pPr marL="68580" indent="0">
              <a:buNone/>
            </a:pPr>
            <a:r>
              <a:rPr lang="nl-NL" b="1" dirty="0"/>
              <a:t>Je kunt omschrijven wat de overeenkomsten tussen verschillende soorten </a:t>
            </a:r>
            <a:r>
              <a:rPr lang="nl-NL" b="1" dirty="0" err="1"/>
              <a:t>organismenhebbenbijgedragen</a:t>
            </a:r>
            <a:r>
              <a:rPr lang="nl-NL" b="1" dirty="0"/>
              <a:t> aan de evolutietheorie. Je kunt toelichten dat overeenkomsten in de </a:t>
            </a:r>
            <a:r>
              <a:rPr lang="nl-NL" b="1" dirty="0" err="1"/>
              <a:t>bou</a:t>
            </a:r>
            <a:r>
              <a:rPr lang="nl-NL" b="1" dirty="0"/>
              <a:t> van organen, de bouw van cellen en de samenstelling van stoffen in cellen duiden op verwantschap</a:t>
            </a:r>
          </a:p>
          <a:p>
            <a:pPr marL="68580" indent="0">
              <a:buNone/>
            </a:pPr>
            <a:endParaRPr lang="nl-NL" b="1" dirty="0"/>
          </a:p>
          <a:p>
            <a:pPr marL="68580" indent="0">
              <a:buNone/>
            </a:pPr>
            <a:endParaRPr lang="nl-NL" b="1" dirty="0"/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75936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mbers.home.nl/keesdebrouwer/images/prehistorie/fossielen%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1268760"/>
            <a:ext cx="674490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69848" y="-47640"/>
            <a:ext cx="10058400" cy="1609344"/>
          </a:xfrm>
        </p:spPr>
        <p:txBody>
          <a:bodyPr/>
          <a:lstStyle/>
          <a:p>
            <a:r>
              <a:rPr lang="nl-NL" dirty="0"/>
              <a:t>Fossielen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00256" y="1096963"/>
            <a:ext cx="7259638" cy="68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Versteende overblijfselen of afdrukken van organismen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341193" y="1795719"/>
            <a:ext cx="409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u="sng" dirty="0"/>
              <a:t>Sedimenten:  </a:t>
            </a:r>
            <a:r>
              <a:rPr lang="nl-NL" sz="2000" dirty="0"/>
              <a:t>afzettingslagen zoals zand - en kleideeltjes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41193" y="3466531"/>
            <a:ext cx="429904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Fossielen in verschillende lagen laten zien dat soorten zijn </a:t>
            </a:r>
            <a:r>
              <a:rPr lang="nl-NL" dirty="0" err="1"/>
              <a:t>veranderd,verdwenen</a:t>
            </a:r>
            <a:r>
              <a:rPr lang="nl-NL" dirty="0"/>
              <a:t> en ontstaan door de jaren heen.</a:t>
            </a:r>
          </a:p>
        </p:txBody>
      </p:sp>
    </p:spTree>
    <p:extLst>
      <p:ext uri="{BB962C8B-B14F-4D97-AF65-F5344CB8AC3E}">
        <p14:creationId xmlns:p14="http://schemas.microsoft.com/office/powerpoint/2010/main" val="339264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666" y="184381"/>
            <a:ext cx="10058400" cy="1609344"/>
          </a:xfrm>
        </p:spPr>
        <p:txBody>
          <a:bodyPr/>
          <a:lstStyle/>
          <a:p>
            <a:r>
              <a:rPr lang="nl-NL" dirty="0"/>
              <a:t>Overeenkomst in bouw</a:t>
            </a:r>
          </a:p>
        </p:txBody>
      </p:sp>
      <p:pic>
        <p:nvPicPr>
          <p:cNvPr id="3076" name="Picture 4" descr="https://www.10voorbiologie.nl/afbfczw/H26%20Ordening/homologe%20orga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50" y="1452397"/>
            <a:ext cx="7145977" cy="52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15133" y="3166280"/>
            <a:ext cx="354841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Overeenkomst in bouw betekent ze waarschijnlijk een gemeenschappelijke voorouder hebben.</a:t>
            </a:r>
          </a:p>
        </p:txBody>
      </p:sp>
    </p:spTree>
    <p:extLst>
      <p:ext uri="{BB962C8B-B14F-4D97-AF65-F5344CB8AC3E}">
        <p14:creationId xmlns:p14="http://schemas.microsoft.com/office/powerpoint/2010/main" val="348723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9913" y="609600"/>
            <a:ext cx="8596668" cy="1320800"/>
          </a:xfrm>
        </p:spPr>
        <p:txBody>
          <a:bodyPr/>
          <a:lstStyle/>
          <a:p>
            <a:r>
              <a:rPr lang="nl-NL" dirty="0"/>
              <a:t>Rudimentaire organen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04968" y="1610436"/>
            <a:ext cx="883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Organen die eigenlijk geen functie (meer) hebben, maar wel (gedeeltelijk) nog aanwezig zijn.</a:t>
            </a:r>
          </a:p>
        </p:txBody>
      </p:sp>
      <p:pic>
        <p:nvPicPr>
          <p:cNvPr id="4098" name="Picture 2" descr="http://www.nevenzel.nl/Nevenzel/img%20Darwin/rudimente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4" y="2732419"/>
            <a:ext cx="95345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065827" y="2606722"/>
            <a:ext cx="38759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Ook rudimentaire organen maken het aannemelijk dat verschillende soorten gemeenschappelijke voorouders hebben,</a:t>
            </a:r>
          </a:p>
        </p:txBody>
      </p:sp>
    </p:spTree>
    <p:extLst>
      <p:ext uri="{BB962C8B-B14F-4D97-AF65-F5344CB8AC3E}">
        <p14:creationId xmlns:p14="http://schemas.microsoft.com/office/powerpoint/2010/main" val="85272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Overeenkomst in cellen en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44875" y="1655758"/>
            <a:ext cx="872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meer overeenkomst, hoe aannemelijker dat ze een gemeenschappelijke voorouder hebben.</a:t>
            </a:r>
          </a:p>
        </p:txBody>
      </p:sp>
      <p:sp>
        <p:nvSpPr>
          <p:cNvPr id="4" name="AutoShape 2" descr="http://biologiepagina.nl/Oefeningen/cellen4rijken/cellen4rijk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9" y="2575043"/>
            <a:ext cx="2321878" cy="389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790364" y="3234519"/>
            <a:ext cx="582759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- Organismen in de verschillende rijken hebben dezelfde </a:t>
            </a:r>
            <a:r>
              <a:rPr lang="nl-NL" dirty="0" err="1"/>
              <a:t>celkenmerken</a:t>
            </a:r>
            <a:r>
              <a:rPr lang="nl-NL" dirty="0"/>
              <a:t>.</a:t>
            </a:r>
          </a:p>
          <a:p>
            <a:pPr marL="285750" indent="-285750">
              <a:buFontTx/>
              <a:buChar char="-"/>
            </a:pPr>
            <a:r>
              <a:rPr lang="nl-NL" dirty="0"/>
              <a:t>Alle organismen vertonen celdeling en verbanding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Door DNA onderzoek blijken sommige soorten nauw verwant aan elkaar te zijn</a:t>
            </a:r>
          </a:p>
        </p:txBody>
      </p:sp>
    </p:spTree>
    <p:extLst>
      <p:ext uri="{BB962C8B-B14F-4D97-AF65-F5344CB8AC3E}">
        <p14:creationId xmlns:p14="http://schemas.microsoft.com/office/powerpoint/2010/main" val="57141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195" y="293563"/>
            <a:ext cx="12064620" cy="1609344"/>
          </a:xfrm>
        </p:spPr>
        <p:txBody>
          <a:bodyPr/>
          <a:lstStyle/>
          <a:p>
            <a:r>
              <a:rPr lang="nl-NL" dirty="0"/>
              <a:t>Overeenkomst in embryonale </a:t>
            </a:r>
            <a:r>
              <a:rPr lang="nl-NL" dirty="0" err="1"/>
              <a:t>onwikkelingen</a:t>
            </a:r>
            <a:endParaRPr lang="nl-NL" dirty="0"/>
          </a:p>
        </p:txBody>
      </p:sp>
      <p:pic>
        <p:nvPicPr>
          <p:cNvPr id="2050" name="Picture 2" descr="http://www.sciencepalooza.nl/wp-content/images/Baer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72" y="2197290"/>
            <a:ext cx="6907926" cy="431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53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51984" y="1052737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6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6089227" y="3443388"/>
            <a:ext cx="4665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Basisstof 4: </a:t>
            </a:r>
          </a:p>
          <a:p>
            <a:r>
              <a:rPr lang="nl-NL" sz="3200" b="1" dirty="0"/>
              <a:t>De ontwikkeling van leven op aarde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  <p:pic>
        <p:nvPicPr>
          <p:cNvPr id="10" name="Picture 2" descr="http://www.samenwerkentussenorganisaties.nl/Portals/1/evoluti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4" y="818513"/>
            <a:ext cx="6096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ages.sciencedaily.com/2012/01/120109103029-larg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4" y="2828236"/>
            <a:ext cx="3461284" cy="23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58" y="4761830"/>
            <a:ext cx="1154763" cy="10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5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46353" y="1939723"/>
            <a:ext cx="11041555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Doelstelling 7</a:t>
            </a:r>
          </a:p>
          <a:p>
            <a:pPr marL="68580" indent="0">
              <a:buNone/>
            </a:pPr>
            <a:r>
              <a:rPr lang="nl-NL" b="1" dirty="0"/>
              <a:t>Je kunt een geologische tijdschaal en een stamboom van organismen  aflezen.</a:t>
            </a:r>
          </a:p>
          <a:p>
            <a:pPr marL="68580" indent="0">
              <a:buNone/>
            </a:pPr>
            <a:endParaRPr lang="nl-NL" b="1" dirty="0"/>
          </a:p>
          <a:p>
            <a:pPr marL="68580" indent="0">
              <a:buNone/>
            </a:pPr>
            <a:endParaRPr lang="nl-NL" b="1" dirty="0"/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243174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 l="22926" t="25000" r="29721" b="33606"/>
          <a:stretch>
            <a:fillRect/>
          </a:stretch>
        </p:blipFill>
        <p:spPr bwMode="auto">
          <a:xfrm>
            <a:off x="2993759" y="3466531"/>
            <a:ext cx="9198241" cy="339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Geologische tijdschaal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50627" y="1774208"/>
            <a:ext cx="418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Tijdperken en periodes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Miljoen jaar geleden</a:t>
            </a:r>
          </a:p>
        </p:txBody>
      </p:sp>
    </p:spTree>
    <p:extLst>
      <p:ext uri="{BB962C8B-B14F-4D97-AF65-F5344CB8AC3E}">
        <p14:creationId xmlns:p14="http://schemas.microsoft.com/office/powerpoint/2010/main" val="407684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Verwantschap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31" y="2078448"/>
            <a:ext cx="9121254" cy="491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23081" y="1678338"/>
            <a:ext cx="567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gemeenschappelijke voorouder hebben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42064" y="3063083"/>
            <a:ext cx="14193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Stam</a:t>
            </a:r>
            <a:r>
              <a:rPr lang="nl-NL" u="sng" dirty="0"/>
              <a:t>boom</a:t>
            </a:r>
            <a:r>
              <a:rPr lang="nl-NL" dirty="0"/>
              <a:t>: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623378" y="678964"/>
            <a:ext cx="3457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uit welke voorouders hebben groepen organismen zich ontwikkeld?</a:t>
            </a:r>
          </a:p>
          <a:p>
            <a:pPr marL="285750" indent="-285750">
              <a:buFontTx/>
              <a:buChar char="-"/>
            </a:pPr>
            <a:r>
              <a:rPr lang="nl-NL" dirty="0"/>
              <a:t>Welke organismen tonen veel/weinig verwantschap</a:t>
            </a:r>
          </a:p>
        </p:txBody>
      </p:sp>
    </p:spTree>
    <p:extLst>
      <p:ext uri="{BB962C8B-B14F-4D97-AF65-F5344CB8AC3E}">
        <p14:creationId xmlns:p14="http://schemas.microsoft.com/office/powerpoint/2010/main" val="422336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celkenmerken</a:t>
            </a:r>
            <a:endParaRPr lang="nl-NL" dirty="0"/>
          </a:p>
        </p:txBody>
      </p:sp>
      <p:pic>
        <p:nvPicPr>
          <p:cNvPr id="2050" name="Picture 2" descr="https://i.ytimg.com/vi/_TtT256RGqY/maxres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r="20030"/>
          <a:stretch/>
        </p:blipFill>
        <p:spPr bwMode="auto">
          <a:xfrm>
            <a:off x="5709138" y="895523"/>
            <a:ext cx="6330463" cy="57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5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51984" y="1052737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6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5951984" y="3562650"/>
            <a:ext cx="4665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Basisstof 2: </a:t>
            </a:r>
          </a:p>
          <a:p>
            <a:r>
              <a:rPr lang="nl-NL" sz="3200" b="1" dirty="0"/>
              <a:t>De evolutietheorie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  <p:pic>
        <p:nvPicPr>
          <p:cNvPr id="10" name="Picture 2" descr="http://www.samenwerkentussenorganisaties.nl/Portals/1/evoluti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4" y="818513"/>
            <a:ext cx="6096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ages.sciencedaily.com/2012/01/120109103029-larg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4" y="2828236"/>
            <a:ext cx="3461284" cy="23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hlinkClick r:id="rId4"/>
            <a:extLst>
              <a:ext uri="{FF2B5EF4-FFF2-40B4-BE49-F238E27FC236}">
                <a16:creationId xmlns:a16="http://schemas.microsoft.com/office/drawing/2014/main" id="{7C70EFB9-5AEB-43FF-B38F-429955E0A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100" y="4622664"/>
            <a:ext cx="2288077" cy="21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123254"/>
            <a:ext cx="7024744" cy="1143000"/>
          </a:xfrm>
        </p:spPr>
        <p:txBody>
          <a:bodyPr/>
          <a:lstStyle/>
          <a:p>
            <a:r>
              <a:rPr lang="nl-NL" b="1" dirty="0"/>
              <a:t>DOELSTELLING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46353" y="1939723"/>
            <a:ext cx="7145625" cy="428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Doelstelling 4</a:t>
            </a:r>
          </a:p>
          <a:p>
            <a:pPr marL="68580" indent="0">
              <a:buNone/>
            </a:pPr>
            <a:r>
              <a:rPr lang="nl-NL" b="1" dirty="0"/>
              <a:t>Je moet kunt beschrijven wat de evolutietheorie inhoudt. Je kunt toelichten welke rol geslachtelijke voortplanting, mutatie en natuurlijke selectie spelen bij het ontstaan van nieuwe rassen en soorten.</a:t>
            </a:r>
          </a:p>
          <a:p>
            <a:pPr marL="68580" indent="0">
              <a:buNone/>
            </a:pPr>
            <a:endParaRPr lang="nl-NL" sz="2000" b="1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</p:spTree>
    <p:extLst>
      <p:ext uri="{BB962C8B-B14F-4D97-AF65-F5344CB8AC3E}">
        <p14:creationId xmlns:p14="http://schemas.microsoft.com/office/powerpoint/2010/main" val="201920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De evolutietheorie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7609" y="1625545"/>
            <a:ext cx="8596668" cy="119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Evolutie = 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De ontwikkeling van het leven op aarde waarbij soorten ontstaan, veranderen en/of verdwijnen. </a:t>
            </a:r>
          </a:p>
        </p:txBody>
      </p:sp>
      <p:pic>
        <p:nvPicPr>
          <p:cNvPr id="4" name="Picture 2" descr="http://weirdimals.files.wordpress.com/2009/11/darw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71" y="2996152"/>
            <a:ext cx="2424032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27609" y="2996152"/>
            <a:ext cx="6804822" cy="800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De evolutietheorie is vanaf de 18</a:t>
            </a:r>
            <a:r>
              <a:rPr lang="nl-NL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eeuw ontwikkeld door </a:t>
            </a: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Charles Darwin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of Species. </a:t>
            </a:r>
          </a:p>
          <a:p>
            <a:pPr marL="0" indent="0">
              <a:buFont typeface="Wingdings 3" charset="2"/>
              <a:buNone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94899" y="4596277"/>
            <a:ext cx="673753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Calibri" panose="020F0502020204030204" pitchFamily="34" charset="0"/>
              </a:rPr>
              <a:t>De evolutietheorie gaat uit van de volgende punten: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</a:rPr>
              <a:t>Variatie in genotypen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</a:rPr>
              <a:t>Natuurlijke selectie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</a:rPr>
              <a:t>Ontstaan van nieuwe soorten</a:t>
            </a:r>
          </a:p>
        </p:txBody>
      </p:sp>
      <p:pic>
        <p:nvPicPr>
          <p:cNvPr id="7" name="Afbeelding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92" y="5724159"/>
            <a:ext cx="1227101" cy="113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0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Verandering in het Genotype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255" y="1804730"/>
            <a:ext cx="6287447" cy="19058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Bij geslachtelijke voortplanting ontstaan organismen met nieuwe genotypen. 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Dit zorgt ook voor nieuwe fenotypen.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60" y="2216545"/>
            <a:ext cx="5122735" cy="262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5" y="3976616"/>
            <a:ext cx="600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83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Natuurlijke Selectie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7975" y="1642532"/>
            <a:ext cx="9601196" cy="58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Overlevingskans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“Survival of the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fittest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” Aanpassen aan het milieu 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6" descr="data:image/jpeg;base64,/9j/4AAQSkZJRgABAQAAAQABAAD/2wCEAAkGBxQSEhUUEhQUFBQVFRQUFBYUFRQVFBcUFBUXFhUXFBUYHCggGBolHBQUITEhJSkrLi4uFx8zODMsNygtLisBCgoKDg0OGxAQGiwkHyQsLCwsLCwsLCwsLCwsLCwsLCwsLCwsLCwsLCwsLCwsLCwsLCwsLCwsLCwsLCwsLCwsLP/AABEIAMIBAwMBIgACEQEDEQH/xAAcAAACAgMBAQAAAAAAAAAAAAADBAIFAAEGBwj/xAA2EAABAwIEBAQHAAEDBQEAAAABAAIRAyEEEjFBBVFhcQaBkaETIjKxwdHwFELh8SNicoKyB//EABoBAAMBAQEBAAAAAAAAAAAAAAECAwQABQb/xAAnEQACAgICAgEEAwEBAAAAAAAAAQIRAyESMQRBEyIyUWFxgbEVFP/aAAwDAQACEQMRAD8AWYj00u0pmkFKKEkxmkE3Sag0WpumFsgiLYak1MsCFTamWhVoSzAFIBbhSARoJoBShbhYg0MiJUSplaIUWURBaKnCi5SkOgTwl6oTDkGos8kMJvCGUd4QSoNbGNhTCGEVqvAVk2hGYENqK1aoMjJBWIoQmogV0TJhbhaCkExxEhQc1HhQIQaOFnNQnNTTghualCKPYgPYnnNQXtQcQpiBasRyxYloNlExqbpNQaaYYs2Npqx2N0gm6YXO4rieUwNkbg/Fy+oGnkgvOxqfD+ico6OmpphqBTR2leiiQQKQCGCpgphiSxYsQYUahahTUSoyRRMgVFykVFyjIogT0vUTL0rVWeQyF3IZU3KJUGMaCIFAKYVIgYRqK0oLSiNWmBKQdqK1CYitWhEwgCmAotUwqoU3CgQiLRCLOBEKBCMQoOCVo4A5qE5qZIUHNXAFCxYilq2hQbOFweKvrZWGIqSwkLl6zi2OSsMNxL5YXzaySjBwfRa0I4/EGUz4WcXVxHVLYy7TzV94S4bkGd2p0TYIcmkhJdHYU3JhpSdNyO1y+jTJUMAqYKA1y3UdYo2FEKnEmNME6ItTGNAmbLgH1nPqu7mUfiGLLWxK8v8A6ErdrQ7R1rONMO6Zw2ObU0Oi8+wVYkI3+U+mZaYU1509WtHJs9BKiVzXCfEZccrgZ6fdWGI4jOlgqy8rHxtMZ5Eh97kF7CUgMVuSpDFf0qSzRl2J80gzqDuU+YUDRdyPooDGcoRhjAqKMH7Cs8vaAqUpkYwHWFgdTdsPIpli/DH+ZPsXDkVjlj6A1aZ6IbCqJNPY1qS0OMKK1K03JhhWiJNh2orUFpRWqqFJrFgW4TikVAhEhaIQCCIUHBFIUHBdQABasRIWJQHkgqNcIJ116FLUGkOy/wBCXecpkJqnUkdRovnatUUqmOslzgwarqMJVdSYM19vJc34eeC8uMW3KLxDjWZ0MveByjorY6xR5e/RSaOqo8WaTcEddkzS4rTLsuYTt17Lz1/ES3eTut4LFHO0jmDfQOn7Jl5mVCcT0jF4z4bZ1JsEDhONzMdmdeTEnnyVFjuJF7WyMpvvZR4WC+oxuw99yjk8yTzRcNr8fyGtG2U8lV87kpHH1mkkbrreJ4WmRmdY81xHEMMA8uBkJM3jvHKrHiuQfBttZaqVi75dTMDugYbEAtcNDsmuFfIw1DqSQ3toT+PIrLN8FYk/oQ5Td8IZRGb/AFEbnlPIIjMUSqWtiSStsxSytyezJb7Ls439SoHHdVUPxUCUu/FnW/O0/nVPH5JdFYYpz3FHQMxwC2eJ9fJcw3EF307eUKywOFcbvNuQVoZZY+xHFp0y4pYguuCT0vHsn6TpiQR109OaRwzo00VhTcTp/eZW3x89sbixuhUhbou+JJbqDf8A2SwETz/uqB4dc5xqxoKljtC35X9No1eNBSbTLVhTDHKFaJub9AttXY8iZOQy1yM0pdiO1aoihmqSG1ECqhWZCiQpqJRoCIFDcilDcgEHCxbWJaOPDHlSw9WEPPsUN43C+eS9FqG31g0HKddQj4FubT15BVbnSug4RRyMBOrvYITWjmK0uE1HuygCZ3O25903W4a+k6DY7EaHssa4vrhuctkwCNlYcTwBY3Maubo4X8oXcXKDYUQfW22spcO4kcPUB1YfqHTmOqrjiMvUEQUJlaZZ6KUbi7R1WenDLVYDq1wkFUPifCsbSMQCk/CWNc3/AKdy3cHbn22QvFr3VHBjd16XzLJicmt9DQTRV4agSGgakgT3OqYx+JGgs1sNHYWHco1Dh7qQl2zSfOFzmIxvLXlr/f7rzMkHOdfgnnXJpILiMR/f2qVfjLpevSqm5a6DuRCX/wAZ51srxwxS2xPjrssDic1p3WZKhq5zUsI1JJ6CEvQoZdbqxpQdj7x6JlkWP7S8cmNR4u/6LPAwZdGriR2VkJ7JHCN/5TjXrzZtuVmec+c3J+x6iYCcp4iB/Equo1dtO6ep3/5P2Wrx007C2HbUJBLrAAm9vWUfgNEU6IcfrqE1CN/m09oVTjsaM7aYE6Fw5gGzfP7T0VxhmuPzP+o6xt0HRepknUUmVxviv5Gi6P6VhcoEc1o1YWbkLQ5Rq8ym2FUhqcltmLI3hasXkuOmBxOgapgqpw/FRo71CsaVUOuDK9HHkjLpk2gpKiStqJVAGiVAqRWkAkYWLFiNAPMaOGpYhgLh82hIsUpjOAsY0uDnW5wksJxJjH5mPsdWlXeJxLKlM5XC45rxGl7NeijwfDWkB+Y66QrF1STZLNcKbRF1Gm/MDJg69fJZZO2Te2S4czPiW9Dm9FZeJ5EOvBgdEDgJHxTOpaYPYiVe47DirTc07i3fZWhBOFDROK+NzuNPJDfYj2PRDIiQdQSD3CIwSI9FGqOLzhfEzTAAsSQXHmCLfZWnhzGfHrVSWiGRB6mf0uNfWOZg0mxK6b/88Nq3OWz7rThi9WH0djiKDXtLToQRbW4hcPSoMoyG3LSQXRqRqV3IK80x9WKjxye4ejiq5Umeh4Ci3JyD4rFzN1VOqX7lRq1ks2tDhPNScE0W8yMJQdovKWDG6eo4RovqkaWI3TFPEyvMkpHz1DzfLyRabSSlWPTVF8pYwOHqFKEWviMghrc7z9LBqT+B12QKbjIDYLjcbADdx6JthDdySfqduY000HT7r0YRWJW+xl+WC4RwrI41KxDqrtho2dh+1cf5HKFVlxiy0SedlOWVt2yikWL66GanI+yUzKYcgpBsK9x5iex/aESeY9xdGaw66oIaQPmN7k+Z/CbkAi95CnRxxBsYPMFIVuIhoJeCAMun/cY+5Rw1r7iDNra87+R91RSa2Ls6TBcYmz/UfkfpWrXAiRcc1wD2lhkEx1uB33AVhgeKvpnmNxqF6GHy/UxGdaVEpfB49tUS2x3B1CPK3KSe0cYsWpWkwD57qYcZiGzYmfJTw7Xgt1yz1V9wHDBpc+pq78q04pRb8J0AdI7rxHNNOjXaZQvxJPloOqzNZp3ugO5LWayy0JRacOxQZUaesE9CuxpPB0MrhMHg31QQyJ1upO/yqGrXADlceyvhWgoL4gphtd8aGD5kXStMW6rdXiIqmamsRO/mm8IGFzcxGWRKllT5dDfsawvBTiaDiID88tJ3gCR5mVHwRiSzEOpusSHB0823/a7HBVWZQGlvlC4viZaMRUe2xLiJHoY7rVKsWNWKno6ziHG2tlrLu57BcDxdxFVxdq75vXX3lWNBx1Mnr3VVxB+czvt2WaOWUp2+i/j5eE99Cb6iXe68osSlnAzcFa40X8ibeh3B4vYlWeHrwucKPRxTm9VLJ46ltGCWO+jrKWJlMf5RBDGDM930jYdXcguaw+Oc6Gtb8xsI5ldv4f4QKLczjNR31HWByCnHCse5d+kT4V2Ho0/hNgnM913u5nYDk0LYqEmEGtULqhHIpmnTiO8qeR3tirbC0mohYg5ijZlHsqjZoRyUJRPhnc2QqguuTo5hhWWhVlAI5XWUyjbAHfTa4QWgpAYYU3FzJgwHNkxbQjknS5aATXXRxo1AR0/tUvUYDcTbWP1utVX5Da45LNTLTB/rFPCTEkguHqFhBae0WXR8P4m2oIJh337LlM5Bhwid9vNaNXKf1+CtWLO4dCHdysXK0/EDwAJBjci62t68vGdRxNayffiAaBJ5R5qobiLEHyT/AA0h9MtdpK8TCmrRqXZS1vutgSncXhMpjUahS4dgC98XDbyfsj7r2Gi58LYeKebck+gXQMYlMDQDGho2CcaV6GGNREEeKcIo1GnMxs7ECD6qgHg/MJp1C3kHCQuk4lVgAc0/hKcNCZxTlQ10jgK/AsVREgZgN2G/pqlGGTJXonG6xp0Kjhrlgdzb8rzMutKz+TGqQOwlfEyYB7oNJhc8DmUNgm6JSfBkLPVdHMc4lw+SXUwBA+mfqi0gc0OlTp1aQBkPBg9IH5t6IIxxY4EazI3uEwMSXPL3gfMZdAhxTfUo/wCB21socRRLHEFbwuHL3BrdSunxdWjWaGGkGAaOafnnmTo7skuExSBkfNME/gK8c1x/YW9FzwPh7aJGjnnU8p2C6Y1IVDwcFzy46DRXZUZP2yMiOUZied1sv9kNzroFStsoysnHsbY4fpTa8pGnWvKYZiFJlkM/EKgVHPaStUnyJv6JBuzdwYUmkqNVuZAZI1TpidBy+8BTDksagBUy9E5snCG+lBkaojANVlR66w1o3mBFxIKXdRDgYKlRfFjoivog3Fj7KsZEWiuyuFlidNHmbrFSxLRzeL4UDdpj7KOBoupmDcHdWlQIPlKLpbZupG6tMOF/JF4PU1HJaY0gSfOLpei/JV6FPCUW+SDpo6FhTDErSKYLoBK1JiC1QZ6gHK/orimLKi4SS57j1hX7Ece22CRupTDgQ4SCIIO4K4bjXhZ7A57XN+GA51yZAGg6ld4AqTxjSqOw5DBIBBfGuUdO6OaClG36BE840CgEWvTW6NOQvOvVjDmDxeSm5kAh5BMgbaIb606ABaLNgURlNTbDQKT5LRP0nrfutV3o2BomoSwawSP/AFE/hPDTOOp4XThgPNOvcNxPt7pXAu/6TT0C1UrkCRHmjLojPsysYQHO2WOqmL/j8IDHpZ9Eoky66NTqRKTcbrbTNlFlSxY/NromfjxCRoOAEItN0qbGTH2XEqNVm41QqVW8ck40hFBeytqVIOl1NhlGr4WdIS5YWm+yaxX+w7lAuuttfOqXD0UgSYYkQsbUMQl3vRnaDsEboCV6JfEKxCzrSpzZL40LOKrqmK1jQH1803iHQxx5Ax3hUxqyILiTa2oHnuUcrT0jW2WbsRJsbW07IdV0/cEahDsGCDsbfw/ag+oAYExbTnuoptbQEX/DMTmAG/vCax1aGLlGYsNNiZ6+yZbj3VRDosQPIrZjzt6Y0XvZ0PAvpnmSrphVVwynlYAFZMK2Y9JCsaaUQBBYUZpVrFOW4r4TL6k0yGtJkg/6ecDkp8J8Ita1wrAE5paWk6bgrqQViz/+eF2PZ5Ni2fDc5p1a4j0MIBr2XWeLuBhodWbmc57wXcmtgzp1hciWrBOHF0wgnm6t/CzJxLegcfY/tU0rqPBmHOZzyLZcoPWZ/CKQY9lq+lklo0kx2N0pUNv77qx4lsfJVFc6rqtEcqqQKtN9UOVpjtf2hGpeEsiSDl2yyb2QqZ3RGndTaGsPTlO0xGqrqT7po1EjiMmOsG4RadRL03WUWvSJDWWbagChiGBwSmeUzSKonoD2xN0jQBLOfNoiLfn8p7EMVaGkF3V0j0AXRAwjUzIhJh6kKloRYqJOKxDusRO2VWPxMNiZsZ81V/FH9zQK1Wfv/sgscqqGi9FzhsRDDoSL6X5eQ09UKriQ53TzSL3rTShw9nUNOqzY+R3TPDLvaJsTH5CQ1R8E7K5ruTgfRdVHHf4awCcY9VtB6bY9b4SCPscjtckab0w16qmChkOUpQA9SDlzZwUrlPE3hoPmpRs6LsAs7qORXT5lBzlLIlJbGR5nwzhDqr8osB9ROw/a7uhQbTYGNsGiAjuaBJAAnXr3QXlZlHihkLY1ktIVE91l0FQqix7MpPI3H5CRdiZY2rKp5v8ApaaVKtqO3ugzdFqzJ0xhrkQPsls0IrNVJoYK10I9J10uGzui022SMNDzainPJLUgiOJUn2OmEkorKqAKiG58Iq2dosDWQKzARKB8RSL1RRF5GMaAsr5fNQY5LV2uzEjTYdkWjo70FzLEka8ai/YraNP8B4M56nRJtBPJGp4Gc0nKQ2Rb1lW+WnStEuIknSOUDYdEicSfm10Nxcgb2NyE8Z3IsmVD3EOLHRmHKY91PDJgcLdUialts4dIG8BWVHgVMDKazi7mMobYbTM+qeeSCVX/AKcytDJMDU2hW/BMHN3CwJsd7LOH8OpNIEnMCRmkyddphOvrfDMtuN+aj8sXKji3pCLJmm5JUaoIBG6aYVuVVoI2xyO16SBRGuR5UdQ6HqWdKtcphyPI6g/xFovQcy0XJWwkqjku9yk5yC8qMhkDqOSeLZmBHp3R6jks9ymwlLkNwRcaqFWidRsrDF0ZuOx6hI0qsGDuubf3IyThToXBRKZ2U6zBroEKmQbgym0+iW0OMKNSN0GkZ77hFypJQApehhoW5Q2VJtutgqXEKlRmi1MrHIRcuURrJkrWcqBfdTTo4xput1KoUA5L1HINBiG+J1WJIvW13EexHGH53JMm47raxUgUQ9WN3eXuApP0H/kf/lYsUWKTwGo7j7p6t/q7rFinP7hhrhh+XzKs6a2sW/H9oV0MMRAtLFRjBWqSxYgcaUSsWJWEg5BesWKcgoWqJZ6xYpyGIhU2O+od/wAraxNDoll6DHdU/EDBtbtZYsQh9xKAdzzNO51G6u9lixWfSM8/QvV/aaaflHZaWKTD6N1UBmqxYlOXRCooONvVYsXMaJvl2WnLFiT2OBKxYsV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Picture 6" descr="http://www.bbc.co.uk/schools/gcsebitesize/science/images/bi0600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3404357"/>
            <a:ext cx="39814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bbc.co.uk/schools/gcsebitesize/science/images/bi06001_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7650" y="3388482"/>
            <a:ext cx="39576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460375" y="2489563"/>
            <a:ext cx="100669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</a:rPr>
              <a:t>De dieren die het best zijn aangepast, hebben meer kans om te overleven en dus ook op nakomelingen. </a:t>
            </a:r>
          </a:p>
          <a:p>
            <a:r>
              <a:rPr lang="nl-NL" dirty="0">
                <a:latin typeface="Calibri" panose="020F0502020204030204" pitchFamily="34" charset="0"/>
              </a:rPr>
              <a:t>Deze eigenschap wordt dan doorgegeven aan de volgende generatie.</a:t>
            </a:r>
          </a:p>
        </p:txBody>
      </p:sp>
    </p:spTree>
    <p:extLst>
      <p:ext uri="{BB962C8B-B14F-4D97-AF65-F5344CB8AC3E}">
        <p14:creationId xmlns:p14="http://schemas.microsoft.com/office/powerpoint/2010/main" val="65515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844" y="595953"/>
            <a:ext cx="10886693" cy="1320800"/>
          </a:xfrm>
        </p:spPr>
        <p:txBody>
          <a:bodyPr>
            <a:normAutofit/>
          </a:bodyPr>
          <a:lstStyle/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Ontstaan van nieuwe soorten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2077" y="2106320"/>
            <a:ext cx="4242683" cy="1227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oorspronkelijke soort sterft uit.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oorspronkelijke soort blijft bestaan. </a:t>
            </a:r>
          </a:p>
        </p:txBody>
      </p:sp>
      <p:pic>
        <p:nvPicPr>
          <p:cNvPr id="3076" name="Picture 4" descr="http://www.honden-plein.nl/wp-content/uploads/2013/05/rassen2-940x25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31" y="4443988"/>
            <a:ext cx="8829456" cy="24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80405" y="1413822"/>
            <a:ext cx="861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alibri" panose="020F0502020204030204" pitchFamily="34" charset="0"/>
              </a:rPr>
              <a:t>Soorten veranderen -&gt; er ontstaan nieuwe vormen of nieuwe soorten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19366" y="6114197"/>
            <a:ext cx="20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</a:rPr>
              <a:t>Nieuwe vormen, dezelfde soort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5486211" y="1937982"/>
            <a:ext cx="6632874" cy="2506006"/>
            <a:chOff x="391103" y="2729345"/>
            <a:chExt cx="7415480" cy="2857500"/>
          </a:xfrm>
        </p:grpSpPr>
        <p:pic>
          <p:nvPicPr>
            <p:cNvPr id="8" name="Picture 2" descr="http://www.beesies.nl/images/be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03" y="2729345"/>
              <a:ext cx="33718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hoezwaar.nl/images/gewicht-ijsbe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953" y="2729345"/>
              <a:ext cx="404363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kstvak 5"/>
          <p:cNvSpPr txBox="1"/>
          <p:nvPr/>
        </p:nvSpPr>
        <p:spPr>
          <a:xfrm>
            <a:off x="3998792" y="3950606"/>
            <a:ext cx="197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</a:rPr>
              <a:t>Nieuwe soort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58532" y="4188370"/>
            <a:ext cx="364395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</a:rPr>
              <a:t>Isolatie: </a:t>
            </a:r>
          </a:p>
          <a:p>
            <a:r>
              <a:rPr lang="nl-NL" sz="2000" dirty="0">
                <a:latin typeface="Calibri" panose="020F0502020204030204" pitchFamily="34" charset="0"/>
              </a:rPr>
              <a:t>een soort of verschillende vormen raken gescheiden van elkaar </a:t>
            </a:r>
          </a:p>
        </p:txBody>
      </p:sp>
    </p:spTree>
    <p:extLst>
      <p:ext uri="{BB962C8B-B14F-4D97-AF65-F5344CB8AC3E}">
        <p14:creationId xmlns:p14="http://schemas.microsoft.com/office/powerpoint/2010/main" val="78361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51984" y="1052737"/>
            <a:ext cx="43808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36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6089227" y="3443388"/>
            <a:ext cx="4665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Basisstof 3: </a:t>
            </a:r>
          </a:p>
          <a:p>
            <a:r>
              <a:rPr lang="nl-NL" sz="3200" b="1" dirty="0"/>
              <a:t>Argumenten voor de evolutie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240016" y="446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Boek 6 thema 1 </a:t>
            </a:r>
          </a:p>
        </p:txBody>
      </p:sp>
      <p:pic>
        <p:nvPicPr>
          <p:cNvPr id="10" name="Picture 2" descr="http://www.samenwerkentussenorganisaties.nl/Portals/1/evoluti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4" y="818513"/>
            <a:ext cx="6096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ages.sciencedaily.com/2012/01/120109103029-larg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4" y="2828236"/>
            <a:ext cx="3461284" cy="23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hlinkClick r:id="rId4"/>
            <a:extLst>
              <a:ext uri="{FF2B5EF4-FFF2-40B4-BE49-F238E27FC236}">
                <a16:creationId xmlns:a16="http://schemas.microsoft.com/office/drawing/2014/main" id="{645F66E6-8662-451B-AF94-C91C4EFC6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032" y="4718693"/>
            <a:ext cx="1947898" cy="17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62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896</TotalTime>
  <Words>483</Words>
  <Application>Microsoft Office PowerPoint</Application>
  <PresentationFormat>Breedbeeld</PresentationFormat>
  <Paragraphs>76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Calibri</vt:lpstr>
      <vt:lpstr>Rockwell</vt:lpstr>
      <vt:lpstr>Rockwell Condensed</vt:lpstr>
      <vt:lpstr>Wingdings</vt:lpstr>
      <vt:lpstr>Wingdings 2</vt:lpstr>
      <vt:lpstr>Wingdings 3</vt:lpstr>
      <vt:lpstr>Houttype</vt:lpstr>
      <vt:lpstr>Ordening en evolutie</vt:lpstr>
      <vt:lpstr>celkenmerken</vt:lpstr>
      <vt:lpstr>PowerPoint-presentatie</vt:lpstr>
      <vt:lpstr>DOELSTELLING</vt:lpstr>
      <vt:lpstr>De evolutietheorie </vt:lpstr>
      <vt:lpstr>Verandering in het Genotype</vt:lpstr>
      <vt:lpstr>Natuurlijke Selectie </vt:lpstr>
      <vt:lpstr>Ontstaan van nieuwe soorten</vt:lpstr>
      <vt:lpstr>PowerPoint-presentatie</vt:lpstr>
      <vt:lpstr>DOELSTELLING</vt:lpstr>
      <vt:lpstr>Fossielen</vt:lpstr>
      <vt:lpstr>Overeenkomst in bouw</vt:lpstr>
      <vt:lpstr>Rudimentaire organen</vt:lpstr>
      <vt:lpstr>Overeenkomst in cellen en stoffen</vt:lpstr>
      <vt:lpstr>Overeenkomst in embryonale onwikkelingen</vt:lpstr>
      <vt:lpstr>PowerPoint-presentatie</vt:lpstr>
      <vt:lpstr>DOELSTELLING</vt:lpstr>
      <vt:lpstr>Geologische tijdschaal</vt:lpstr>
      <vt:lpstr>Verwantschap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Ordening en evolutie</dc:title>
  <dc:creator>Sanne</dc:creator>
  <cp:lastModifiedBy>Sanne van der Linden</cp:lastModifiedBy>
  <cp:revision>9</cp:revision>
  <dcterms:created xsi:type="dcterms:W3CDTF">2018-01-22T18:42:23Z</dcterms:created>
  <dcterms:modified xsi:type="dcterms:W3CDTF">2018-11-09T07:13:59Z</dcterms:modified>
</cp:coreProperties>
</file>